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2" r:id="rId9"/>
    <p:sldId id="269" r:id="rId10"/>
    <p:sldId id="263" r:id="rId11"/>
    <p:sldId id="264" r:id="rId12"/>
    <p:sldId id="265" r:id="rId13"/>
    <p:sldId id="266" r:id="rId14"/>
    <p:sldId id="267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775"/>
  </p:normalViewPr>
  <p:slideViewPr>
    <p:cSldViewPr snapToGrid="0">
      <p:cViewPr varScale="1">
        <p:scale>
          <a:sx n="110" d="100"/>
          <a:sy n="110" d="100"/>
        </p:scale>
        <p:origin x="63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3/12/25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6" name="Rectangle 1035">
            <a:extLst>
              <a:ext uri="{FF2B5EF4-FFF2-40B4-BE49-F238E27FC236}">
                <a16:creationId xmlns:a16="http://schemas.microsoft.com/office/drawing/2014/main" id="{315B18DF-1A4F-456F-8E0E-8CFE4C8089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8" name="Rectangle 1037">
            <a:extLst>
              <a:ext uri="{FF2B5EF4-FFF2-40B4-BE49-F238E27FC236}">
                <a16:creationId xmlns:a16="http://schemas.microsoft.com/office/drawing/2014/main" id="{E334CD9B-39EA-42AE-8A1F-0D40028F3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1964F72-DD12-58D3-0F19-3120A55BDF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322" y="482171"/>
            <a:ext cx="5220182" cy="2861559"/>
          </a:xfrm>
        </p:spPr>
        <p:txBody>
          <a:bodyPr>
            <a:noAutofit/>
          </a:bodyPr>
          <a:lstStyle/>
          <a:p>
            <a:pPr algn="ctr"/>
            <a:r>
              <a:rPr lang="pt-BR" sz="4400" b="1" dirty="0"/>
              <a:t>O maior desafio da igreja moderna </a:t>
            </a:r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74D842CC-DF34-7FB4-62B1-2367DCCBF9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2617" y="3531204"/>
            <a:ext cx="3521499" cy="1610643"/>
          </a:xfrm>
        </p:spPr>
        <p:txBody>
          <a:bodyPr>
            <a:normAutofit/>
          </a:bodyPr>
          <a:lstStyle/>
          <a:p>
            <a:r>
              <a:rPr lang="pt-BR" sz="1600"/>
              <a:t>2 tm 4</a:t>
            </a:r>
          </a:p>
        </p:txBody>
      </p:sp>
      <p:cxnSp>
        <p:nvCxnSpPr>
          <p:cNvPr id="1040" name="Straight Connector 1039">
            <a:extLst>
              <a:ext uri="{FF2B5EF4-FFF2-40B4-BE49-F238E27FC236}">
                <a16:creationId xmlns:a16="http://schemas.microsoft.com/office/drawing/2014/main" id="{E7C3AE2A-04FA-4B67-9C14-0D990CA6A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2617" y="3528543"/>
            <a:ext cx="352149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1042" name="Group 1041">
            <a:extLst>
              <a:ext uri="{FF2B5EF4-FFF2-40B4-BE49-F238E27FC236}">
                <a16:creationId xmlns:a16="http://schemas.microsoft.com/office/drawing/2014/main" id="{24C6E9FA-459B-47A6-93ED-A57860553C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60131" y="482171"/>
            <a:ext cx="6091791" cy="5149101"/>
            <a:chOff x="5446003" y="583365"/>
            <a:chExt cx="6091790" cy="5181928"/>
          </a:xfrm>
        </p:grpSpPr>
        <p:sp>
          <p:nvSpPr>
            <p:cNvPr id="1043" name="Rectangle 1042">
              <a:extLst>
                <a:ext uri="{FF2B5EF4-FFF2-40B4-BE49-F238E27FC236}">
                  <a16:creationId xmlns:a16="http://schemas.microsoft.com/office/drawing/2014/main" id="{47C1C93F-E23C-45AE-9DA2-42554BD6CC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46003" y="583365"/>
              <a:ext cx="6091790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4" name="Rectangle 1043">
              <a:extLst>
                <a:ext uri="{FF2B5EF4-FFF2-40B4-BE49-F238E27FC236}">
                  <a16:creationId xmlns:a16="http://schemas.microsoft.com/office/drawing/2014/main" id="{918F65DC-4B7C-4988-82E8-131C26140C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64828" y="915807"/>
              <a:ext cx="5461779" cy="4494927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31" name="Picture 7" descr="A Biblia Apoia O Relativismo? - Pr.Pina">
            <a:extLst>
              <a:ext uri="{FF2B5EF4-FFF2-40B4-BE49-F238E27FC236}">
                <a16:creationId xmlns:a16="http://schemas.microsoft.com/office/drawing/2014/main" id="{30A2DAED-98E6-8842-1B7A-ADF355A77BC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" r="8168" b="1"/>
          <a:stretch/>
        </p:blipFill>
        <p:spPr bwMode="auto">
          <a:xfrm>
            <a:off x="6093926" y="1116345"/>
            <a:ext cx="4821551" cy="3866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1045">
            <a:extLst>
              <a:ext uri="{FF2B5EF4-FFF2-40B4-BE49-F238E27FC236}">
                <a16:creationId xmlns:a16="http://schemas.microsoft.com/office/drawing/2014/main" id="{8E7CFEF1-65E1-4CEE-91CA-B6B73B84BC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048" name="Straight Connector 1047">
            <a:extLst>
              <a:ext uri="{FF2B5EF4-FFF2-40B4-BE49-F238E27FC236}">
                <a16:creationId xmlns:a16="http://schemas.microsoft.com/office/drawing/2014/main" id="{FCA742D8-7814-4F8A-AEF8-1857FB21F0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98607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3424AC-3474-DF85-67AF-54DED6B94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>
            <a:normAutofit/>
          </a:bodyPr>
          <a:lstStyle/>
          <a:p>
            <a:pPr algn="ctr"/>
            <a:r>
              <a:rPr lang="pt-BR" sz="3600" b="1" dirty="0">
                <a:solidFill>
                  <a:srgbClr val="C00000"/>
                </a:solidFill>
              </a:rPr>
              <a:t>O pregador no mundo relativista 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CCBE50FB-6772-7F7C-180D-69712B685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51" y="1982347"/>
            <a:ext cx="7900988" cy="4071134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pt-BR" sz="2400" dirty="0"/>
              <a:t>1- </a:t>
            </a:r>
            <a:r>
              <a:rPr lang="pt-BR" sz="3200" b="1" dirty="0"/>
              <a:t>sóbrio</a:t>
            </a:r>
            <a:r>
              <a:rPr lang="pt-BR" sz="2400" dirty="0"/>
              <a:t> </a:t>
            </a:r>
            <a:r>
              <a:rPr lang="pt-BR" sz="2400" dirty="0" err="1"/>
              <a:t>v</a:t>
            </a:r>
            <a:r>
              <a:rPr lang="pt-BR" sz="2400" dirty="0"/>
              <a:t> 5- livre de qualquer forma de embriaguez mental e espiritual. Não se embriague com quantidade, likes, pela moda do momento, a ostentação gospel.</a:t>
            </a:r>
          </a:p>
          <a:p>
            <a:pPr>
              <a:lnSpc>
                <a:spcPct val="110000"/>
              </a:lnSpc>
            </a:pPr>
            <a:r>
              <a:rPr lang="pt-BR" sz="2400" dirty="0"/>
              <a:t>2- </a:t>
            </a:r>
            <a:r>
              <a:rPr lang="pt-BR" sz="3200" b="1" dirty="0"/>
              <a:t>suporte as aflições </a:t>
            </a:r>
            <a:r>
              <a:rPr lang="pt-BR" sz="2400" dirty="0"/>
              <a:t>– o certo não agrada o mundo relativista. Quem quer ser fiel e pregar a verdade deve aprender suportar as afrontas (2Tm 3:12).</a:t>
            </a:r>
          </a:p>
          <a:p>
            <a:pPr>
              <a:lnSpc>
                <a:spcPct val="110000"/>
              </a:lnSpc>
            </a:pPr>
            <a:r>
              <a:rPr lang="pt-BR" sz="2400" dirty="0"/>
              <a:t>3- </a:t>
            </a:r>
            <a:r>
              <a:rPr lang="pt-BR" sz="3200" b="1" dirty="0"/>
              <a:t>pregue as boas novas </a:t>
            </a:r>
            <a:r>
              <a:rPr lang="pt-BR" sz="2400" dirty="0"/>
              <a:t>– não esqueça que o diabo tem seus crentes e obreiros e fazem eles pregar e viver o que não é o evangelho. Não desista vá até o fim.</a:t>
            </a:r>
          </a:p>
        </p:txBody>
      </p:sp>
      <p:pic>
        <p:nvPicPr>
          <p:cNvPr id="1026" name="Picture 2" descr="Mais de 80 imagens grátis de Pregador e Padre - Pixabay">
            <a:extLst>
              <a:ext uri="{FF2B5EF4-FFF2-40B4-BE49-F238E27FC236}">
                <a16:creationId xmlns:a16="http://schemas.microsoft.com/office/drawing/2014/main" id="{CC7BEF50-2D4F-D6C6-2876-608B55D4D5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182561" y="2411059"/>
            <a:ext cx="3731419" cy="2593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32726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4989F0-348E-BE4C-82EB-62C50D0D6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5400" b="1" dirty="0">
                <a:solidFill>
                  <a:srgbClr val="C00000"/>
                </a:solidFill>
              </a:rPr>
              <a:t>Olhe nas três direções 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B4EDBEE4-0903-2813-B0EF-B43ADE099E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747" y="1853754"/>
            <a:ext cx="11945073" cy="4280828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sz="2800" dirty="0"/>
              <a:t>1- </a:t>
            </a:r>
            <a:r>
              <a:rPr lang="pt-BR" sz="4000" b="1" dirty="0"/>
              <a:t>ao redor </a:t>
            </a:r>
            <a:r>
              <a:rPr lang="pt-BR" sz="2800" dirty="0" err="1"/>
              <a:t>v</a:t>
            </a:r>
            <a:r>
              <a:rPr lang="pt-BR" sz="2800" dirty="0"/>
              <a:t> 6- não deixar que as circunstancia mude seu foco. Paulo olha e sabia que ia morrer mais ao olhar ao redor ele sabia que Deus estava no controle de tudo. Não deixe as circunstancias ofuscar sua historia. </a:t>
            </a:r>
          </a:p>
          <a:p>
            <a:pPr algn="just"/>
            <a:r>
              <a:rPr lang="pt-BR" sz="2800" dirty="0"/>
              <a:t>2- </a:t>
            </a:r>
            <a:r>
              <a:rPr lang="pt-BR" sz="4000" b="1" dirty="0"/>
              <a:t>para trás </a:t>
            </a:r>
            <a:r>
              <a:rPr lang="pt-BR" sz="2800" dirty="0" err="1"/>
              <a:t>v</a:t>
            </a:r>
            <a:r>
              <a:rPr lang="pt-BR" sz="2800" dirty="0"/>
              <a:t> 7- combateu o bom combate (obedeceu as regras), acabou a carreira e guardou a fé. Olhar pra trás sem arrependimento. </a:t>
            </a:r>
          </a:p>
          <a:p>
            <a:pPr algn="just"/>
            <a:r>
              <a:rPr lang="pt-BR" sz="2800" dirty="0"/>
              <a:t>3- </a:t>
            </a:r>
            <a:r>
              <a:rPr lang="pt-BR" sz="4000" b="1" dirty="0"/>
              <a:t>pra frente </a:t>
            </a:r>
            <a:r>
              <a:rPr lang="pt-BR" sz="2800" dirty="0" err="1"/>
              <a:t>v</a:t>
            </a:r>
            <a:r>
              <a:rPr lang="pt-BR" sz="2800" dirty="0"/>
              <a:t> 8- tem uma coroa lhe esperando. Coroa da justiça. Seremos coroados. </a:t>
            </a:r>
          </a:p>
        </p:txBody>
      </p:sp>
    </p:spTree>
    <p:extLst>
      <p:ext uri="{BB962C8B-B14F-4D97-AF65-F5344CB8AC3E}">
        <p14:creationId xmlns:p14="http://schemas.microsoft.com/office/powerpoint/2010/main" val="36236701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073A73-7130-3F5E-EAFF-18463F0F1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6600" b="1" dirty="0">
                <a:solidFill>
                  <a:srgbClr val="C00000"/>
                </a:solidFill>
              </a:rPr>
              <a:t>Seja fiel apesar :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2D28D770-AD90-9263-2D27-D3BBA06B46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172" y="2015732"/>
            <a:ext cx="11979797" cy="4037749"/>
          </a:xfrm>
        </p:spPr>
        <p:txBody>
          <a:bodyPr>
            <a:normAutofit fontScale="92500"/>
          </a:bodyPr>
          <a:lstStyle/>
          <a:p>
            <a:pPr algn="just"/>
            <a:r>
              <a:rPr lang="pt-BR" sz="2400" dirty="0"/>
              <a:t>1- </a:t>
            </a:r>
            <a:r>
              <a:rPr lang="pt-BR" sz="3600" b="1" dirty="0"/>
              <a:t>da solidão </a:t>
            </a:r>
            <a:r>
              <a:rPr lang="pt-BR" sz="2400" dirty="0" err="1"/>
              <a:t>v</a:t>
            </a:r>
            <a:r>
              <a:rPr lang="pt-BR" sz="2400" dirty="0"/>
              <a:t> 9,11,21- ele pede a Timoteo quem venha depressa pois precisava de companhia. Não fique se lamentando que não tem ninguém perto de você, chame quem pode te ajudar. </a:t>
            </a:r>
          </a:p>
          <a:p>
            <a:pPr algn="just"/>
            <a:r>
              <a:rPr lang="pt-BR" sz="2400" dirty="0"/>
              <a:t>2- </a:t>
            </a:r>
            <a:r>
              <a:rPr lang="pt-BR" sz="3600" b="1" dirty="0"/>
              <a:t>do abandono </a:t>
            </a:r>
            <a:r>
              <a:rPr lang="pt-BR" sz="2400" dirty="0" err="1"/>
              <a:t>v</a:t>
            </a:r>
            <a:r>
              <a:rPr lang="pt-BR" sz="2400" dirty="0"/>
              <a:t> 10- 12- foi abandonado na prisão por aqueles que ele ajudou a vida inteira. As circunstancia afasta os interesseiros. Tem sempre os fieis, valorize eles, se importe com eles e chame-os para perto. Tem sempre um Lucas, Timoteo.</a:t>
            </a:r>
          </a:p>
          <a:p>
            <a:pPr algn="just"/>
            <a:r>
              <a:rPr lang="pt-BR" sz="2400" dirty="0"/>
              <a:t>3- </a:t>
            </a:r>
            <a:r>
              <a:rPr lang="pt-BR" sz="3600" b="1" dirty="0"/>
              <a:t>das privações </a:t>
            </a:r>
            <a:r>
              <a:rPr lang="pt-BR" sz="2400" dirty="0" err="1"/>
              <a:t>v</a:t>
            </a:r>
            <a:r>
              <a:rPr lang="pt-BR" sz="2400" dirty="0"/>
              <a:t> 13- Paulo precisava de amigos para a alma, livros para a mente e cobertura para o corpo.</a:t>
            </a:r>
          </a:p>
        </p:txBody>
      </p:sp>
    </p:spTree>
    <p:extLst>
      <p:ext uri="{BB962C8B-B14F-4D97-AF65-F5344CB8AC3E}">
        <p14:creationId xmlns:p14="http://schemas.microsoft.com/office/powerpoint/2010/main" val="15414499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B746C9-C3E5-C0F2-306C-7A29073A9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>
            <a:normAutofit/>
          </a:bodyPr>
          <a:lstStyle/>
          <a:p>
            <a:pPr algn="ctr"/>
            <a:r>
              <a:rPr lang="pt-BR" sz="6600" b="1" dirty="0">
                <a:solidFill>
                  <a:srgbClr val="C00000"/>
                </a:solidFill>
              </a:rPr>
              <a:t>Enfrente 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8F18E3D3-CC43-B5B8-5A6B-B0EF223059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322" y="2015734"/>
            <a:ext cx="7905508" cy="4037747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sz="2800" dirty="0"/>
              <a:t>1- </a:t>
            </a:r>
            <a:r>
              <a:rPr lang="pt-BR" sz="4000" b="1" dirty="0"/>
              <a:t>traições</a:t>
            </a:r>
            <a:r>
              <a:rPr lang="pt-BR" sz="2800" dirty="0"/>
              <a:t> </a:t>
            </a:r>
            <a:r>
              <a:rPr lang="pt-BR" sz="2800" dirty="0" err="1"/>
              <a:t>v</a:t>
            </a:r>
            <a:r>
              <a:rPr lang="pt-BR" sz="2800" dirty="0"/>
              <a:t> 14,15- Alexandre o delator de Paulo. Entregou o apostolo para ter vantagens e entrou para historia como um traidor. Paulo foi traído, Jesus foi traído ....</a:t>
            </a:r>
          </a:p>
          <a:p>
            <a:pPr algn="just"/>
            <a:r>
              <a:rPr lang="pt-BR" sz="2800" dirty="0"/>
              <a:t>2- </a:t>
            </a:r>
            <a:r>
              <a:rPr lang="pt-BR" sz="4000" b="1" dirty="0"/>
              <a:t>ingratidões</a:t>
            </a:r>
            <a:r>
              <a:rPr lang="pt-BR" sz="2800" dirty="0"/>
              <a:t> </a:t>
            </a:r>
            <a:r>
              <a:rPr lang="pt-BR" sz="2800" dirty="0" err="1"/>
              <a:t>v</a:t>
            </a:r>
            <a:r>
              <a:rPr lang="pt-BR" sz="2800" dirty="0"/>
              <a:t> 16- os amigos abandonaram o apostolo mais ele não guardou magoas e sim perdoou.</a:t>
            </a:r>
          </a:p>
        </p:txBody>
      </p:sp>
      <p:pic>
        <p:nvPicPr>
          <p:cNvPr id="6146" name="Picture 2" descr="14,321 Fotos de Stock de Traição - Fotos de Stock Gratuitas ...">
            <a:extLst>
              <a:ext uri="{FF2B5EF4-FFF2-40B4-BE49-F238E27FC236}">
                <a16:creationId xmlns:a16="http://schemas.microsoft.com/office/drawing/2014/main" id="{305D46B2-B417-6849-106E-317B5B3186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128756" y="2694996"/>
            <a:ext cx="2926098" cy="2092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80825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D02D90-2141-7CF8-4F1A-8C6765F7A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>
                <a:solidFill>
                  <a:srgbClr val="C00000"/>
                </a:solidFill>
              </a:rPr>
              <a:t>Deus nunca abandona um servo fiel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D24F8281-69D1-ABF9-CD8A-E7E69AA2D6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494" y="2015732"/>
            <a:ext cx="11817751" cy="4037749"/>
          </a:xfrm>
        </p:spPr>
        <p:txBody>
          <a:bodyPr>
            <a:normAutofit fontScale="92500"/>
          </a:bodyPr>
          <a:lstStyle/>
          <a:p>
            <a:pPr algn="just"/>
            <a:r>
              <a:rPr lang="pt-BR" sz="3200" dirty="0"/>
              <a:t>1- </a:t>
            </a:r>
            <a:r>
              <a:rPr lang="pt-BR" sz="4400" b="1" dirty="0"/>
              <a:t>assistido por Deus </a:t>
            </a:r>
            <a:r>
              <a:rPr lang="pt-BR" sz="3200" dirty="0" err="1"/>
              <a:t>v</a:t>
            </a:r>
            <a:r>
              <a:rPr lang="pt-BR" sz="3200" dirty="0"/>
              <a:t> 17- Deus as vezes não nos livra dos problemas, mas passa conosco, não livra da cova mais entra conosco.</a:t>
            </a:r>
          </a:p>
          <a:p>
            <a:pPr algn="just"/>
            <a:r>
              <a:rPr lang="pt-BR" sz="3200" dirty="0"/>
              <a:t>2- </a:t>
            </a:r>
            <a:r>
              <a:rPr lang="pt-BR" sz="4400" b="1" dirty="0"/>
              <a:t>poder para suportar </a:t>
            </a:r>
            <a:r>
              <a:rPr lang="pt-BR" sz="3200" dirty="0"/>
              <a:t>– Deus nos dar força para suportar e resistir.</a:t>
            </a:r>
          </a:p>
          <a:p>
            <a:pPr algn="just"/>
            <a:r>
              <a:rPr lang="pt-BR" sz="3200" dirty="0"/>
              <a:t>3- </a:t>
            </a:r>
            <a:r>
              <a:rPr lang="pt-BR" sz="4400" b="1" dirty="0"/>
              <a:t>livramento</a:t>
            </a:r>
            <a:r>
              <a:rPr lang="pt-BR" sz="3200" dirty="0"/>
              <a:t> </a:t>
            </a:r>
            <a:r>
              <a:rPr lang="pt-BR" sz="3200" dirty="0" err="1"/>
              <a:t>v</a:t>
            </a:r>
            <a:r>
              <a:rPr lang="pt-BR" sz="3200" dirty="0"/>
              <a:t> 18- a vitória na morte. Morte é lucro. </a:t>
            </a:r>
          </a:p>
        </p:txBody>
      </p:sp>
    </p:spTree>
    <p:extLst>
      <p:ext uri="{BB962C8B-B14F-4D97-AF65-F5344CB8AC3E}">
        <p14:creationId xmlns:p14="http://schemas.microsoft.com/office/powerpoint/2010/main" val="3259151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280B18-E993-1871-98D2-8DDC5FE42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4900" b="1" dirty="0">
                <a:solidFill>
                  <a:srgbClr val="C00000"/>
                </a:solidFill>
                <a:latin typeface="Google Sans"/>
              </a:rPr>
              <a:t>O que é o conceito do relativismo?</a:t>
            </a:r>
            <a:br>
              <a:rPr lang="pt-BR" sz="3600" b="1" dirty="0">
                <a:solidFill>
                  <a:srgbClr val="C00000"/>
                </a:solidFill>
                <a:latin typeface="arial" panose="020B0604020202020204" pitchFamily="34" charset="0"/>
              </a:rPr>
            </a:br>
            <a:endParaRPr lang="pt-BR" sz="3600" b="1" dirty="0">
              <a:solidFill>
                <a:srgbClr val="C00000"/>
              </a:solidFill>
            </a:endParaRP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34D1CCF7-1857-6FD0-B872-35908D76D6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8815" y="2015732"/>
            <a:ext cx="11586258" cy="3910506"/>
          </a:xfrm>
        </p:spPr>
        <p:txBody>
          <a:bodyPr>
            <a:normAutofit/>
          </a:bodyPr>
          <a:lstStyle/>
          <a:p>
            <a:pPr algn="ctr"/>
            <a:r>
              <a:rPr lang="pt-BR" sz="4000" b="0" i="0" u="none" strike="noStrike" dirty="0">
                <a:effectLst/>
                <a:latin typeface="Google Sans"/>
              </a:rPr>
              <a:t>O relativismo é uma corrente filosófica que afirma que as verdades e valores morais são relativos aos contextos históricos, culturais e sociais em que são produzidos. Em outras palavras, não existe uma verdade ou valor moral absoluto e universal.</a:t>
            </a:r>
            <a:endParaRPr lang="pt-BR" sz="4000" b="0" i="0" u="none" strike="noStrike" dirty="0">
              <a:effectLst/>
              <a:latin typeface="arial" panose="020B0604020202020204" pitchFamily="34" charset="0"/>
            </a:endParaRPr>
          </a:p>
          <a:p>
            <a:pPr algn="ctr"/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1084737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9A3E3F-76EC-03CE-5F61-C572FB077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6000" b="1" dirty="0">
                <a:solidFill>
                  <a:srgbClr val="C00000"/>
                </a:solidFill>
              </a:rPr>
              <a:t>O relativismo 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C393D254-5F42-E949-7670-7D62B6B53D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046" y="1853754"/>
            <a:ext cx="11921923" cy="428082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i="0" u="none" strike="noStrike" dirty="0">
                <a:effectLst/>
                <a:latin typeface="Arial Nova" panose="020B0504020202020204" pitchFamily="34" charset="0"/>
                <a:cs typeface="Arial Nova" panose="020F0502020204030204" pitchFamily="34" charset="0"/>
              </a:rPr>
              <a:t>O relativismo impera em todos os âmbitos da sociedade ocidental. Vivemos o período chamado de pós-modernidade, caracterizado, entre outras coisas, pelo desencanto com a busca pela verdade.</a:t>
            </a:r>
          </a:p>
          <a:p>
            <a:pPr algn="just"/>
            <a:r>
              <a:rPr lang="pt-BR" i="0" u="none" strike="noStrike" dirty="0">
                <a:effectLst/>
                <a:latin typeface="Arial Nova" panose="020B0504020202020204" pitchFamily="34" charset="0"/>
                <a:cs typeface="Arial Nova" panose="020F0502020204030204" pitchFamily="34" charset="0"/>
              </a:rPr>
              <a:t>Nesse ambiente de verdade relativa, exige-se ser </a:t>
            </a:r>
            <a:r>
              <a:rPr lang="pt-BR" sz="2800" i="0" u="none" strike="noStrike" dirty="0">
                <a:solidFill>
                  <a:srgbClr val="FF0000"/>
                </a:solidFill>
                <a:effectLst/>
                <a:latin typeface="Arial Nova" panose="020B0504020202020204" pitchFamily="34" charset="0"/>
                <a:cs typeface="Arial Nova" panose="020F0502020204030204" pitchFamily="34" charset="0"/>
              </a:rPr>
              <a:t>politicamente correto</a:t>
            </a:r>
            <a:r>
              <a:rPr lang="pt-BR" i="0" u="none" strike="noStrike" dirty="0">
                <a:effectLst/>
                <a:latin typeface="Arial Nova" panose="020B0504020202020204" pitchFamily="34" charset="0"/>
                <a:cs typeface="Arial Nova" panose="020F0502020204030204" pitchFamily="34" charset="0"/>
              </a:rPr>
              <a:t>. (</a:t>
            </a:r>
            <a:r>
              <a:rPr lang="pt-BR" i="1" u="none" strike="noStrike" dirty="0" err="1">
                <a:effectLst/>
                <a:latin typeface="Arial Nova" panose="020B0504020202020204" pitchFamily="34" charset="0"/>
                <a:cs typeface="Arial Nova" panose="020F0502020204030204" pitchFamily="34" charset="0"/>
              </a:rPr>
              <a:t>Is</a:t>
            </a:r>
            <a:r>
              <a:rPr lang="pt-BR" i="1" u="none" strike="noStrike" dirty="0">
                <a:effectLst/>
                <a:latin typeface="Arial Nova" panose="020B0504020202020204" pitchFamily="34" charset="0"/>
                <a:cs typeface="Arial Nova" panose="020F0502020204030204" pitchFamily="34" charset="0"/>
              </a:rPr>
              <a:t> 5.20)</a:t>
            </a:r>
          </a:p>
          <a:p>
            <a:pPr algn="l"/>
            <a:r>
              <a:rPr lang="pt-BR" sz="3500" b="1" i="0" u="none" strike="noStrike" dirty="0">
                <a:solidFill>
                  <a:srgbClr val="797979"/>
                </a:solidFill>
                <a:effectLst/>
                <a:latin typeface="Arial Nova" panose="020B0504020202020204" pitchFamily="34" charset="0"/>
                <a:cs typeface="Arial Nova" panose="020F0502020204030204" pitchFamily="34" charset="0"/>
              </a:rPr>
              <a:t>1- saber como se portar frente ao relativismo cultural- </a:t>
            </a:r>
            <a:r>
              <a:rPr lang="pt-BR" i="0" u="none" strike="noStrike" dirty="0">
                <a:solidFill>
                  <a:srgbClr val="797979"/>
                </a:solidFill>
                <a:effectLst/>
                <a:latin typeface="Arial Nova" panose="020B0504020202020204" pitchFamily="34" charset="0"/>
                <a:cs typeface="Arial Nova" panose="020F0502020204030204" pitchFamily="34" charset="0"/>
              </a:rPr>
              <a:t>São cada vez mais comuns frases como “Cada um tem a sua verdade” e “O que é certo para mim pode não ser certo para o outro”. </a:t>
            </a:r>
          </a:p>
          <a:p>
            <a:pPr algn="l"/>
            <a:r>
              <a:rPr lang="pt-BR" sz="3500" b="1" i="0" u="none" strike="noStrike" dirty="0">
                <a:solidFill>
                  <a:srgbClr val="797979"/>
                </a:solidFill>
                <a:effectLst/>
                <a:latin typeface="Arial Nova" panose="020B0504020202020204" pitchFamily="34" charset="0"/>
                <a:cs typeface="Arial Nova" panose="020F0502020204030204" pitchFamily="34" charset="0"/>
              </a:rPr>
              <a:t>2- saber se posicionar </a:t>
            </a:r>
            <a:r>
              <a:rPr lang="pt-BR" i="0" u="none" strike="noStrike" dirty="0">
                <a:solidFill>
                  <a:srgbClr val="797979"/>
                </a:solidFill>
                <a:effectLst/>
                <a:latin typeface="Arial Nova" panose="020B0504020202020204" pitchFamily="34" charset="0"/>
                <a:cs typeface="Arial Nova" panose="020F0502020204030204" pitchFamily="34" charset="0"/>
              </a:rPr>
              <a:t>- o discurso cristão parece muito soberbo, uma vez que afirmamos que Jesus é o único caminho (</a:t>
            </a:r>
            <a:r>
              <a:rPr lang="pt-BR" i="0" u="none" strike="noStrike" dirty="0" err="1">
                <a:solidFill>
                  <a:srgbClr val="797979"/>
                </a:solidFill>
                <a:effectLst/>
                <a:latin typeface="Arial Nova" panose="020B0504020202020204" pitchFamily="34" charset="0"/>
                <a:cs typeface="Arial Nova" panose="020F0502020204030204" pitchFamily="34" charset="0"/>
              </a:rPr>
              <a:t>Jo</a:t>
            </a:r>
            <a:r>
              <a:rPr lang="pt-BR" i="0" u="none" strike="noStrike" dirty="0">
                <a:solidFill>
                  <a:srgbClr val="797979"/>
                </a:solidFill>
                <a:effectLst/>
                <a:latin typeface="Arial Nova" panose="020B0504020202020204" pitchFamily="34" charset="0"/>
                <a:cs typeface="Arial Nova" panose="020F0502020204030204" pitchFamily="34" charset="0"/>
              </a:rPr>
              <a:t> 14.6), que não há outra possibilidade de se chegar à verdade que não passe por Cristo. Essa afirmação é bastante ofensiva para ouvidos pós-modernos, com todos os seus conceitos relativistas. </a:t>
            </a:r>
          </a:p>
        </p:txBody>
      </p:sp>
    </p:spTree>
    <p:extLst>
      <p:ext uri="{BB962C8B-B14F-4D97-AF65-F5344CB8AC3E}">
        <p14:creationId xmlns:p14="http://schemas.microsoft.com/office/powerpoint/2010/main" val="2730310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F05263-449B-8E90-EC76-FEF85D57F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413" y="804519"/>
            <a:ext cx="11424212" cy="1049235"/>
          </a:xfrm>
        </p:spPr>
        <p:txBody>
          <a:bodyPr>
            <a:normAutofit/>
          </a:bodyPr>
          <a:lstStyle/>
          <a:p>
            <a:pPr algn="ctr"/>
            <a:r>
              <a:rPr lang="pt-BR" sz="4000" b="1" dirty="0">
                <a:solidFill>
                  <a:srgbClr val="C00000"/>
                </a:solidFill>
              </a:rPr>
              <a:t>Fidelidade na pregação da palavra 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E071213A-3BA8-2EB7-F973-0CF979F600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44" y="2015732"/>
            <a:ext cx="11852475" cy="4037749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t-BR" sz="2800" b="0" i="0" u="none" strike="noStrike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1-  </a:t>
            </a:r>
            <a:r>
              <a:rPr lang="pt-BR" sz="3600" b="1" i="0" u="none" strike="noStrike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Não podemos pregar outro evangelho </a:t>
            </a:r>
          </a:p>
          <a:p>
            <a:pPr marL="0" indent="0" algn="just">
              <a:buNone/>
            </a:pPr>
            <a:r>
              <a:rPr lang="pt-BR" sz="2800" b="0" i="0" u="none" strike="noStrike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(</a:t>
            </a:r>
            <a:r>
              <a:rPr lang="pt-BR" sz="2800" b="0" i="0" u="none" strike="noStrike" dirty="0" err="1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Gl</a:t>
            </a:r>
            <a:r>
              <a:rPr lang="pt-BR" sz="2800" b="0" i="0" u="none" strike="noStrike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1.8)</a:t>
            </a:r>
          </a:p>
          <a:p>
            <a:pPr algn="just"/>
            <a:r>
              <a:rPr lang="pt-BR" sz="2800" dirty="0">
                <a:solidFill>
                  <a:srgbClr val="222222"/>
                </a:solidFill>
                <a:latin typeface="Verdana" panose="020B0604030504040204" pitchFamily="34" charset="0"/>
              </a:rPr>
              <a:t>2-</a:t>
            </a:r>
            <a:r>
              <a:rPr lang="pt-BR" sz="2800" b="0" i="0" u="none" strike="noStrike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pt-BR" sz="3600" b="1" i="0" u="none" strike="noStrike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não podemos adulterar a palavra</a:t>
            </a:r>
          </a:p>
          <a:p>
            <a:pPr marL="0" indent="0" algn="just">
              <a:buNone/>
            </a:pPr>
            <a:r>
              <a:rPr lang="pt-BR" sz="2800" b="0" i="0" u="none" strike="noStrike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(2 Co 4:2; </a:t>
            </a:r>
            <a:r>
              <a:rPr lang="pt-BR" sz="2800" b="0" i="0" u="none" strike="noStrike" dirty="0" err="1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Ap</a:t>
            </a:r>
            <a:r>
              <a:rPr lang="pt-BR" sz="2800" b="0" i="0" u="none" strike="noStrike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22.18.19). </a:t>
            </a:r>
          </a:p>
          <a:p>
            <a:pPr algn="just"/>
            <a:r>
              <a:rPr lang="pt-BR" sz="2800" dirty="0">
                <a:solidFill>
                  <a:srgbClr val="222222"/>
                </a:solidFill>
                <a:latin typeface="Verdana" panose="020B0604030504040204" pitchFamily="34" charset="0"/>
              </a:rPr>
              <a:t>3- </a:t>
            </a:r>
            <a:r>
              <a:rPr lang="pt-BR" sz="3600" b="1" i="0" u="none" strike="noStrike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o perigo de uma interpretação equivocada </a:t>
            </a:r>
            <a:r>
              <a:rPr lang="pt-BR" sz="2800" b="0" i="0" u="none" strike="noStrike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(2Pe 3.15,16).</a:t>
            </a:r>
          </a:p>
          <a:p>
            <a:pPr marL="0" indent="0" algn="just">
              <a:buNone/>
            </a:pPr>
            <a:br>
              <a:rPr lang="pt-BR" sz="1600" dirty="0"/>
            </a:b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2765531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C70845-AE2F-3988-7F72-BC5E52130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943" y="804519"/>
            <a:ext cx="11771452" cy="1049235"/>
          </a:xfrm>
        </p:spPr>
        <p:txBody>
          <a:bodyPr>
            <a:normAutofit/>
          </a:bodyPr>
          <a:lstStyle/>
          <a:p>
            <a:pPr algn="ctr"/>
            <a:r>
              <a:rPr lang="pt-BR" sz="4000" b="1" dirty="0">
                <a:solidFill>
                  <a:srgbClr val="C00000"/>
                </a:solidFill>
              </a:rPr>
              <a:t>Pregar com a motivação certa 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2BAA98B9-8238-1710-0F4F-09A2708049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047" y="1853754"/>
            <a:ext cx="11910348" cy="4199727"/>
          </a:xfrm>
        </p:spPr>
        <p:txBody>
          <a:bodyPr>
            <a:normAutofit/>
          </a:bodyPr>
          <a:lstStyle/>
          <a:p>
            <a:pPr algn="just"/>
            <a:r>
              <a:rPr lang="pt-BR" sz="2400" dirty="0"/>
              <a:t>1- </a:t>
            </a:r>
            <a:r>
              <a:rPr lang="pt-BR" sz="3600" b="1" dirty="0"/>
              <a:t>transferência do bastão do evangelho </a:t>
            </a:r>
            <a:r>
              <a:rPr lang="pt-BR" sz="2400" dirty="0"/>
              <a:t>– Paulo sabia que ia morrer mais ao invés de se lamentar passa o bastão do evangelho a Timoteo e orienta que a motivação de pregar deve ser correta (</a:t>
            </a:r>
            <a:r>
              <a:rPr lang="pt-BR" sz="2400" dirty="0" err="1"/>
              <a:t>Fl</a:t>
            </a:r>
            <a:r>
              <a:rPr lang="pt-BR" sz="2400" dirty="0"/>
              <a:t> 1:15-18).</a:t>
            </a:r>
          </a:p>
          <a:p>
            <a:pPr algn="just"/>
            <a:r>
              <a:rPr lang="pt-BR" sz="2400" dirty="0"/>
              <a:t>2- </a:t>
            </a:r>
            <a:r>
              <a:rPr lang="pt-BR" sz="3600" b="1" dirty="0"/>
              <a:t>não prega para agradar </a:t>
            </a:r>
            <a:r>
              <a:rPr lang="pt-BR" sz="2400" dirty="0"/>
              <a:t>– o pregador é um arauto (porta voz) e não tem autorização de mudar a mensagem. O infiel acrescenta e subtrai a palavra para agradar (</a:t>
            </a:r>
            <a:r>
              <a:rPr lang="pt-BR" sz="2400" dirty="0" err="1"/>
              <a:t>Gl</a:t>
            </a:r>
            <a:r>
              <a:rPr lang="pt-BR" sz="2400" dirty="0"/>
              <a:t> 1:10).</a:t>
            </a:r>
          </a:p>
          <a:p>
            <a:pPr algn="just"/>
            <a:r>
              <a:rPr lang="pt-BR" sz="2400" dirty="0"/>
              <a:t>3- </a:t>
            </a:r>
            <a:r>
              <a:rPr lang="pt-BR" sz="3600" b="1" dirty="0"/>
              <a:t>vai prestar contas </a:t>
            </a:r>
            <a:r>
              <a:rPr lang="pt-BR" sz="2400" dirty="0" err="1"/>
              <a:t>v</a:t>
            </a:r>
            <a:r>
              <a:rPr lang="pt-BR" sz="2400" dirty="0"/>
              <a:t> 1- o pregador vai prestar contas a Deus  (1 </a:t>
            </a:r>
            <a:r>
              <a:rPr lang="pt-BR" sz="2400" dirty="0" err="1"/>
              <a:t>Pe</a:t>
            </a:r>
            <a:r>
              <a:rPr lang="pt-BR" sz="2400" dirty="0"/>
              <a:t> 4:5).</a:t>
            </a:r>
          </a:p>
        </p:txBody>
      </p:sp>
    </p:spTree>
    <p:extLst>
      <p:ext uri="{BB962C8B-B14F-4D97-AF65-F5344CB8AC3E}">
        <p14:creationId xmlns:p14="http://schemas.microsoft.com/office/powerpoint/2010/main" val="36129621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9A8746-B1B0-7937-0834-6D773ADF3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>
            <a:normAutofit/>
          </a:bodyPr>
          <a:lstStyle/>
          <a:p>
            <a:pPr algn="ctr"/>
            <a:r>
              <a:rPr lang="pt-BR" sz="4000" b="1">
                <a:solidFill>
                  <a:srgbClr val="C00000"/>
                </a:solidFill>
              </a:rPr>
              <a:t>Aplique o remédio da palavra 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99BFD1CD-79CA-D7EF-95CA-86197F0AA0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471" y="2015734"/>
            <a:ext cx="7893934" cy="4037747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pt-BR" sz="3200" dirty="0"/>
              <a:t>1- </a:t>
            </a:r>
            <a:r>
              <a:rPr lang="pt-BR" sz="4400" b="1" dirty="0"/>
              <a:t>corrige </a:t>
            </a:r>
            <a:r>
              <a:rPr lang="pt-BR" sz="3200" dirty="0" err="1"/>
              <a:t>v</a:t>
            </a:r>
            <a:r>
              <a:rPr lang="pt-BR" sz="3200" dirty="0"/>
              <a:t> 2- convencer os que contradizem (2Tm 2:25). ” pregue como se nunca mais fosse pregar novamente” (MARTYN)</a:t>
            </a:r>
          </a:p>
          <a:p>
            <a:pPr algn="just"/>
            <a:r>
              <a:rPr lang="pt-BR" sz="3200" dirty="0"/>
              <a:t>2- </a:t>
            </a:r>
            <a:r>
              <a:rPr lang="pt-BR" sz="4400" b="1" dirty="0"/>
              <a:t>repreender –</a:t>
            </a:r>
            <a:r>
              <a:rPr lang="pt-BR" sz="3200" dirty="0"/>
              <a:t> confronto (</a:t>
            </a:r>
            <a:r>
              <a:rPr lang="pt-BR" sz="3200" dirty="0" err="1"/>
              <a:t>Mt</a:t>
            </a:r>
            <a:r>
              <a:rPr lang="pt-BR" sz="3200" dirty="0"/>
              <a:t> 18:15; 1 Co 5:1-8) “ponha fogo no seu sermão ou ponha seu sermão no fogo” (JOHN WESLEY)</a:t>
            </a:r>
          </a:p>
          <a:p>
            <a:pPr algn="just"/>
            <a:r>
              <a:rPr lang="pt-BR" sz="3200" dirty="0"/>
              <a:t>3- </a:t>
            </a:r>
            <a:r>
              <a:rPr lang="pt-BR" sz="4400" b="1" dirty="0"/>
              <a:t>exorta</a:t>
            </a:r>
            <a:r>
              <a:rPr lang="pt-BR" sz="3200" dirty="0"/>
              <a:t> – chamar para estar perto (1Ts 5:11)</a:t>
            </a:r>
          </a:p>
        </p:txBody>
      </p:sp>
      <p:pic>
        <p:nvPicPr>
          <p:cNvPr id="3074" name="Picture 2" descr="Thalles Roberto - O remédio para a cura do mundo, das suas ...">
            <a:extLst>
              <a:ext uri="{FF2B5EF4-FFF2-40B4-BE49-F238E27FC236}">
                <a16:creationId xmlns:a16="http://schemas.microsoft.com/office/drawing/2014/main" id="{319E8780-836F-B3D8-C72C-12F3A9BC5A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128756" y="2404428"/>
            <a:ext cx="2926098" cy="267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0753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FB56B4-1C88-D86E-3495-947835F0CC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>
            <a:normAutofit/>
          </a:bodyPr>
          <a:lstStyle/>
          <a:p>
            <a:r>
              <a:rPr lang="pt-BR" sz="6000" b="1" dirty="0">
                <a:solidFill>
                  <a:srgbClr val="C00000"/>
                </a:solidFill>
              </a:rPr>
              <a:t>Pregue o evangelho 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31A6BD08-F141-55EE-9097-1C954E687F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620" y="2015734"/>
            <a:ext cx="7049439" cy="4037747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pt-BR" sz="3200" dirty="0"/>
              <a:t>1- </a:t>
            </a:r>
            <a:r>
              <a:rPr lang="pt-BR" sz="4400" b="1" dirty="0"/>
              <a:t>com paciência e longanimidade </a:t>
            </a:r>
            <a:r>
              <a:rPr lang="pt-BR" sz="3200" dirty="0"/>
              <a:t>– nunca se cansa, se irrita, nunca se desespera. (GPS).</a:t>
            </a:r>
          </a:p>
          <a:p>
            <a:pPr algn="ctr"/>
            <a:r>
              <a:rPr lang="pt-BR" sz="3200" dirty="0"/>
              <a:t>2- </a:t>
            </a:r>
            <a:r>
              <a:rPr lang="pt-BR" sz="4400" b="1" dirty="0"/>
              <a:t>fiel as escrituras </a:t>
            </a:r>
            <a:r>
              <a:rPr lang="pt-BR" sz="3200" dirty="0"/>
              <a:t>– o pregador não pode pregar a sua mensagem e sim a mensagem do evangelho</a:t>
            </a:r>
          </a:p>
        </p:txBody>
      </p:sp>
      <p:grpSp>
        <p:nvGrpSpPr>
          <p:cNvPr id="4103" name="Group 4102">
            <a:extLst>
              <a:ext uri="{FF2B5EF4-FFF2-40B4-BE49-F238E27FC236}">
                <a16:creationId xmlns:a16="http://schemas.microsoft.com/office/drawing/2014/main" id="{FEB7DF70-0A31-4A61-9C8B-3333776A15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390413" y="2012810"/>
            <a:ext cx="3668069" cy="3453535"/>
            <a:chOff x="7807230" y="2012810"/>
            <a:chExt cx="3251252" cy="3459865"/>
          </a:xfrm>
        </p:grpSpPr>
        <p:sp>
          <p:nvSpPr>
            <p:cNvPr id="4104" name="Rectangle 4103">
              <a:extLst>
                <a:ext uri="{FF2B5EF4-FFF2-40B4-BE49-F238E27FC236}">
                  <a16:creationId xmlns:a16="http://schemas.microsoft.com/office/drawing/2014/main" id="{47926867-8D58-4875-8B76-E87E5BE825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05" name="Rectangle 4104">
              <a:extLst>
                <a:ext uri="{FF2B5EF4-FFF2-40B4-BE49-F238E27FC236}">
                  <a16:creationId xmlns:a16="http://schemas.microsoft.com/office/drawing/2014/main" id="{A9F6663C-0F32-4FB9-B549-C2757F49F9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098" name="Picture 2" descr="Pregacao Imagens – Download Grátis no Freepik">
            <a:extLst>
              <a:ext uri="{FF2B5EF4-FFF2-40B4-BE49-F238E27FC236}">
                <a16:creationId xmlns:a16="http://schemas.microsoft.com/office/drawing/2014/main" id="{FAB17D66-9C57-DC97-A14F-9D6A28E8692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62" r="1955" b="-2"/>
          <a:stretch/>
        </p:blipFill>
        <p:spPr bwMode="auto">
          <a:xfrm>
            <a:off x="7554139" y="2174242"/>
            <a:ext cx="3336989" cy="3124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40458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101A2B-FA8E-007F-21B2-720141201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815" y="804519"/>
            <a:ext cx="10696039" cy="1049235"/>
          </a:xfrm>
        </p:spPr>
        <p:txBody>
          <a:bodyPr>
            <a:noAutofit/>
          </a:bodyPr>
          <a:lstStyle/>
          <a:p>
            <a:pPr algn="ctr"/>
            <a:r>
              <a:rPr lang="pt-BR" sz="5400" b="1">
                <a:solidFill>
                  <a:srgbClr val="C00000"/>
                </a:solidFill>
              </a:rPr>
              <a:t>O veneno do relativismo 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21DDFA4D-F0FB-9C63-8C23-6AE7A7864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322" y="1853754"/>
            <a:ext cx="7668471" cy="4199727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0000"/>
              </a:lnSpc>
            </a:pPr>
            <a:r>
              <a:rPr lang="pt-BR" sz="1800" dirty="0"/>
              <a:t>1- </a:t>
            </a:r>
            <a:r>
              <a:rPr lang="pt-BR" sz="3600" b="1" dirty="0"/>
              <a:t>ofendidos com a verdade </a:t>
            </a:r>
            <a:r>
              <a:rPr lang="pt-BR" sz="1800" dirty="0" err="1"/>
              <a:t>v</a:t>
            </a:r>
            <a:r>
              <a:rPr lang="pt-BR" sz="1800" dirty="0"/>
              <a:t> 3- no fim dos tempos as pessoas não suportarão ouvir a verdade, é ai que o pregador não pode de hipótese alguma mudar a palavra para agradá-las. </a:t>
            </a:r>
          </a:p>
          <a:p>
            <a:pPr algn="just">
              <a:lnSpc>
                <a:spcPct val="110000"/>
              </a:lnSpc>
            </a:pPr>
            <a:r>
              <a:rPr lang="pt-BR" sz="1800" dirty="0"/>
              <a:t>2- </a:t>
            </a:r>
            <a:r>
              <a:rPr lang="pt-BR" sz="3600" b="1" dirty="0"/>
              <a:t>vive de novidades </a:t>
            </a:r>
            <a:r>
              <a:rPr lang="pt-BR" sz="1800" dirty="0"/>
              <a:t>– correrão atras das novidades, daí surgem os falsos mestres que para ter o que quer adulteram a palavra para atrair essa gente. O evangelho da prosperidade e da facilidade. EU QUERO DEUS, MAS DO MEU JEITO. </a:t>
            </a:r>
            <a:r>
              <a:rPr lang="pt-BR" sz="1800" dirty="0">
                <a:solidFill>
                  <a:srgbClr val="C00000"/>
                </a:solidFill>
              </a:rPr>
              <a:t>Coceira nos ouvidos </a:t>
            </a:r>
            <a:r>
              <a:rPr lang="pt-BR" sz="1800" dirty="0" err="1">
                <a:solidFill>
                  <a:srgbClr val="C00000"/>
                </a:solidFill>
              </a:rPr>
              <a:t>sig</a:t>
            </a:r>
            <a:r>
              <a:rPr lang="pt-BR" sz="1800" dirty="0">
                <a:solidFill>
                  <a:srgbClr val="C00000"/>
                </a:solidFill>
              </a:rPr>
              <a:t> fome de novidades.</a:t>
            </a:r>
          </a:p>
          <a:p>
            <a:pPr algn="just">
              <a:lnSpc>
                <a:spcPct val="110000"/>
              </a:lnSpc>
            </a:pPr>
            <a:r>
              <a:rPr lang="pt-BR" sz="1800" dirty="0"/>
              <a:t>3- </a:t>
            </a:r>
            <a:r>
              <a:rPr lang="pt-BR" sz="3600" b="1" dirty="0"/>
              <a:t>gostam de fábulas </a:t>
            </a:r>
            <a:r>
              <a:rPr lang="pt-BR" sz="1800" dirty="0" err="1"/>
              <a:t>v</a:t>
            </a:r>
            <a:r>
              <a:rPr lang="pt-BR" sz="1800" dirty="0"/>
              <a:t> 4- </a:t>
            </a:r>
            <a:r>
              <a:rPr lang="pt-BR" sz="1800" b="0" i="0" u="none" strike="noStrike" dirty="0">
                <a:effectLst/>
                <a:latin typeface="Google Sans"/>
              </a:rPr>
              <a:t> histórias fictícias ou mitos que não têm base na verdade. Muitos gostam do que a bíblia não diz e se incomodam e rejeitam o que a bíblia diz. </a:t>
            </a:r>
            <a:endParaRPr lang="pt-BR" sz="1800" dirty="0"/>
          </a:p>
        </p:txBody>
      </p:sp>
      <p:pic>
        <p:nvPicPr>
          <p:cNvPr id="5122" name="Picture 2" descr="Relativismo na Educação | Revista Construir Notícias">
            <a:extLst>
              <a:ext uri="{FF2B5EF4-FFF2-40B4-BE49-F238E27FC236}">
                <a16:creationId xmlns:a16="http://schemas.microsoft.com/office/drawing/2014/main" id="{58B944A7-6E5E-102E-4169-76E7372C87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95793" y="2895215"/>
            <a:ext cx="3259061" cy="169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21449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71" name="Rectangle 2054">
            <a:extLst>
              <a:ext uri="{FF2B5EF4-FFF2-40B4-BE49-F238E27FC236}">
                <a16:creationId xmlns:a16="http://schemas.microsoft.com/office/drawing/2014/main" id="{5BB14454-D00C-4958-BB39-F5F9F3ACD4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72" name="Straight Connector 2056">
            <a:extLst>
              <a:ext uri="{FF2B5EF4-FFF2-40B4-BE49-F238E27FC236}">
                <a16:creationId xmlns:a16="http://schemas.microsoft.com/office/drawing/2014/main" id="{28A657A7-C4E5-425B-98FA-BB817FF7BF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218029" y="1847088"/>
            <a:ext cx="3520368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073" name="Rectangle 2058">
            <a:extLst>
              <a:ext uri="{FF2B5EF4-FFF2-40B4-BE49-F238E27FC236}">
                <a16:creationId xmlns:a16="http://schemas.microsoft.com/office/drawing/2014/main" id="{A1084370-0E70-4003-9787-3490FCC20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grpSp>
        <p:nvGrpSpPr>
          <p:cNvPr id="2074" name="Group 2060">
            <a:extLst>
              <a:ext uri="{FF2B5EF4-FFF2-40B4-BE49-F238E27FC236}">
                <a16:creationId xmlns:a16="http://schemas.microsoft.com/office/drawing/2014/main" id="{2B7C66D2-22E8-4E8F-829B-050BFA7C86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32237" y="482171"/>
            <a:ext cx="6104331" cy="5149101"/>
            <a:chOff x="7463259" y="583365"/>
            <a:chExt cx="6104330" cy="5181928"/>
          </a:xfrm>
        </p:grpSpPr>
        <p:sp>
          <p:nvSpPr>
            <p:cNvPr id="2075" name="Rectangle 2061">
              <a:extLst>
                <a:ext uri="{FF2B5EF4-FFF2-40B4-BE49-F238E27FC236}">
                  <a16:creationId xmlns:a16="http://schemas.microsoft.com/office/drawing/2014/main" id="{F0B78D6F-1F61-4DBB-8F5A-934BB850DD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3259" y="583365"/>
              <a:ext cx="6104330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6" name="Rectangle 2062">
              <a:extLst>
                <a:ext uri="{FF2B5EF4-FFF2-40B4-BE49-F238E27FC236}">
                  <a16:creationId xmlns:a16="http://schemas.microsoft.com/office/drawing/2014/main" id="{23EA261D-1F8C-4BE5-8586-3C1CC5CE80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76318" y="915807"/>
              <a:ext cx="5471354" cy="4494927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050" name="Picture 2" descr="Alerta PNG Images | Vetores E Arquivos PSD | Download Grátis ...">
            <a:extLst>
              <a:ext uri="{FF2B5EF4-FFF2-40B4-BE49-F238E27FC236}">
                <a16:creationId xmlns:a16="http://schemas.microsoft.com/office/drawing/2014/main" id="{D97CA637-EE63-C4B4-0D10-14D18A568C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99" r="4524" b="1"/>
          <a:stretch/>
        </p:blipFill>
        <p:spPr bwMode="auto">
          <a:xfrm>
            <a:off x="1271223" y="1116345"/>
            <a:ext cx="4825148" cy="3866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7243FB97-70BC-FBC7-CA01-B4D33BED6E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86575" y="2015732"/>
            <a:ext cx="5143500" cy="3927865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pt-BR" sz="3200" b="1" dirty="0"/>
              <a:t>“Sempre que a fé bíblica se torna impopular, os ministros são altamente tentados a mudar aqueles elementos que promovem a maior ofensa” </a:t>
            </a:r>
          </a:p>
          <a:p>
            <a:pPr marL="0" indent="0" algn="ctr">
              <a:buNone/>
            </a:pPr>
            <a:r>
              <a:rPr lang="pt-BR" sz="3200" dirty="0"/>
              <a:t>(JOHN STOTT)</a:t>
            </a:r>
          </a:p>
        </p:txBody>
      </p:sp>
      <p:pic>
        <p:nvPicPr>
          <p:cNvPr id="2077" name="Picture 2064">
            <a:extLst>
              <a:ext uri="{FF2B5EF4-FFF2-40B4-BE49-F238E27FC236}">
                <a16:creationId xmlns:a16="http://schemas.microsoft.com/office/drawing/2014/main" id="{3635D2BC-4EDA-4A3E-83BF-035608099B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2078" name="Straight Connector 2066">
            <a:extLst>
              <a:ext uri="{FF2B5EF4-FFF2-40B4-BE49-F238E27FC236}">
                <a16:creationId xmlns:a16="http://schemas.microsoft.com/office/drawing/2014/main" id="{A3C86EB9-7FA9-42F7-B348-A7FD17436A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1993918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Galeria</Template>
  <TotalTime>552</TotalTime>
  <Words>1036</Words>
  <Application>Microsoft Macintosh PowerPoint</Application>
  <PresentationFormat>Ecrã Panorâmico</PresentationFormat>
  <Paragraphs>52</Paragraphs>
  <Slides>14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14</vt:i4>
      </vt:variant>
    </vt:vector>
  </HeadingPairs>
  <TitlesOfParts>
    <vt:vector size="21" baseType="lpstr">
      <vt:lpstr>Arial</vt:lpstr>
      <vt:lpstr>Arial</vt:lpstr>
      <vt:lpstr>Arial Nova</vt:lpstr>
      <vt:lpstr>Gill Sans MT</vt:lpstr>
      <vt:lpstr>Google Sans</vt:lpstr>
      <vt:lpstr>Verdana</vt:lpstr>
      <vt:lpstr>Galeria</vt:lpstr>
      <vt:lpstr>O maior desafio da igreja moderna </vt:lpstr>
      <vt:lpstr>O que é o conceito do relativismo? </vt:lpstr>
      <vt:lpstr>O relativismo </vt:lpstr>
      <vt:lpstr>Fidelidade na pregação da palavra </vt:lpstr>
      <vt:lpstr>Pregar com a motivação certa </vt:lpstr>
      <vt:lpstr>Aplique o remédio da palavra </vt:lpstr>
      <vt:lpstr>Pregue o evangelho </vt:lpstr>
      <vt:lpstr>O veneno do relativismo </vt:lpstr>
      <vt:lpstr>Apresentação do PowerPoint</vt:lpstr>
      <vt:lpstr>O pregador no mundo relativista </vt:lpstr>
      <vt:lpstr>Olhe nas três direções </vt:lpstr>
      <vt:lpstr>Seja fiel apesar :</vt:lpstr>
      <vt:lpstr>Enfrente </vt:lpstr>
      <vt:lpstr>Deus nunca abandona um servo fiel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remédio contra o relativismo </dc:title>
  <dc:creator>Edvaldo Filho Santos</dc:creator>
  <cp:lastModifiedBy>Edvaldo Filho Santos</cp:lastModifiedBy>
  <cp:revision>4</cp:revision>
  <dcterms:created xsi:type="dcterms:W3CDTF">2024-01-02T12:37:19Z</dcterms:created>
  <dcterms:modified xsi:type="dcterms:W3CDTF">2025-03-13T00:51:17Z</dcterms:modified>
</cp:coreProperties>
</file>